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20" r:id="rId2"/>
    <p:sldMasterId id="2147483798" r:id="rId3"/>
    <p:sldMasterId id="2147483782" r:id="rId4"/>
    <p:sldMasterId id="2147483786" r:id="rId5"/>
    <p:sldMasterId id="2147483985" r:id="rId6"/>
  </p:sldMasterIdLst>
  <p:notesMasterIdLst>
    <p:notesMasterId r:id="rId25"/>
  </p:notesMasterIdLst>
  <p:handoutMasterIdLst>
    <p:handoutMasterId r:id="rId26"/>
  </p:handoutMasterIdLst>
  <p:sldIdLst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89"/>
    <a:srgbClr val="F27861"/>
    <a:srgbClr val="00635B"/>
    <a:srgbClr val="A9597E"/>
    <a:srgbClr val="EC3A4A"/>
    <a:srgbClr val="065286"/>
    <a:srgbClr val="FFFFFF"/>
    <a:srgbClr val="6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3771" autoAdjust="0"/>
  </p:normalViewPr>
  <p:slideViewPr>
    <p:cSldViewPr>
      <p:cViewPr varScale="1">
        <p:scale>
          <a:sx n="67" d="100"/>
          <a:sy n="67" d="100"/>
        </p:scale>
        <p:origin x="486" y="7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88207-A0FE-41EE-A55A-2BFE6493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6BB18-5837-4DCB-8170-DA4E2BC3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7301B8E0-627F-435D-9838-116C7E9BE2B9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F4C1-E1F5-4469-88DA-4CC43EB35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5771-B30F-4147-BD18-4937B062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60BB31F-2F6B-4A92-8B19-6B1F409723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A974A-F10D-4CED-9169-CA1849237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9906-EF0C-4CB7-A922-B53378D72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6E42F472-C41C-4F8D-BD16-16275C92335F}" type="datetimeFigureOut">
              <a:rPr lang="en-GB" altLang="en-US"/>
              <a:pPr>
                <a:defRPr/>
              </a:pPr>
              <a:t>24/06/2020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D44CC-D38A-4FC5-A975-5D8DE38F8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2" tIns="45436" rIns="90872" bIns="454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1622B9-298C-4789-8326-42BAFA8CF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03763"/>
            <a:ext cx="5435600" cy="4457700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14CA-42E7-4287-9155-4A3112A7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5440-95A9-48E8-861C-3FB9AA90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4FC566C1-BC7F-4722-9F1E-57D046E2B4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55BAAFD-AD93-4A33-BB5F-28423C83C0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A0ECEF6-7FA9-4DD8-8281-4D8DDE819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53736EA-9F30-4685-9A9B-BFB60C355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73B41-CAA4-4F82-9725-D50607F2B1B4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DEC942F-926F-4933-8E7E-26A71EE0F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A28A-4CD4-4A3C-8443-CB02379F7E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414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7C84-ABD0-47EC-9D82-E3EED7002E24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C1B-35E3-4246-93FA-55097D99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6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4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0.jpe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theme" Target="../theme/theme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5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20B8398-5E50-4E6F-9682-7A763391A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43EA61AB-FE1D-4A42-9D37-0DF3CF0FB7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BA478C31-4623-4405-8DBC-9063B7D37E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AC0BCD90-258C-4907-801E-5C8DE81BFC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381000"/>
            <a:ext cx="1800225" cy="2403475"/>
            <a:chOff x="323528" y="381037"/>
            <a:chExt cx="1536909" cy="2051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2E2AC7-F146-4413-AEA0-A0A6E0CC8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C5B73121-67F5-4DFF-9D55-92C7A9DEE34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381037"/>
              <a:ext cx="1249463" cy="2051392"/>
              <a:chOff x="323528" y="381037"/>
              <a:chExt cx="1249463" cy="2051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D3F34CD-0325-4179-B143-82FFDFFD39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148F14-F1F0-49F8-AC97-43A2FE6F4D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DD98DB-C140-4B2F-9F59-36059C401E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FC25742-199B-4651-B7F6-67AE7EC3E7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409935">
                <a:off x="391293" y="764488"/>
                <a:ext cx="1073397" cy="13888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9711202-DB6A-49EB-AF22-91110701A1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23528" y="979924"/>
                <a:ext cx="1122188" cy="14525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7696B0-DF02-4E07-8D8C-6C1C6D99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F2E9C78-3886-4C4B-90A6-B212A572B7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1" name="Picture 21">
            <a:extLst>
              <a:ext uri="{FF2B5EF4-FFF2-40B4-BE49-F238E27FC236}">
                <a16:creationId xmlns:a16="http://schemas.microsoft.com/office/drawing/2014/main" id="{E3AF4A8D-7A97-46D7-98BA-9EEB1EE6A5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2F967C08-DA2A-43C7-BFD1-8D1C795EA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7B902A-1827-4B3B-9B62-1562AA4DD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5B19D6-7C7D-4FD9-B51E-6AB44C741D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F975C8-1C7C-4C81-A3CC-7652872F99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614363" y="500063"/>
            <a:ext cx="1036637" cy="133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6A33FB-9B17-45B1-9C73-3C7B92DA6EF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70E4B-A895-4D37-8100-7D49B449DF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411521">
            <a:off x="415925" y="839788"/>
            <a:ext cx="1222375" cy="158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32A9A8-6606-4B39-AF63-B624EA7EFCA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1788" y="1090613"/>
            <a:ext cx="1311275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8969-9DD2-4DC5-B9AB-F71CFF73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69EDCC5-98AC-4706-85E4-37BC9E6C73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5" name="Picture 26">
            <a:extLst>
              <a:ext uri="{FF2B5EF4-FFF2-40B4-BE49-F238E27FC236}">
                <a16:creationId xmlns:a16="http://schemas.microsoft.com/office/drawing/2014/main" id="{2E041CAA-05BE-4667-8CE1-AC04827EBB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>
            <a:extLst>
              <a:ext uri="{FF2B5EF4-FFF2-40B4-BE49-F238E27FC236}">
                <a16:creationId xmlns:a16="http://schemas.microsoft.com/office/drawing/2014/main" id="{EB559DE8-C936-482F-89E8-7DA0FB9E5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A2A713-6B39-41C0-9259-A402F80B1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DABAD0-3B31-413C-AD7F-21DD4FBFA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8259386-CD1A-40E8-9175-DA8A34243E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27063" y="508000"/>
            <a:ext cx="1036637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188234-EE4B-4F42-B3C5-8B9A3A4765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9494">
            <a:off x="582613" y="635000"/>
            <a:ext cx="1065212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6475F3-E29D-4AAD-A87C-CC15781B16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39738" y="827088"/>
            <a:ext cx="1255712" cy="162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5BD9B2-71B3-4A9A-ABF6-0DEA10235A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313" y="1082675"/>
            <a:ext cx="1298575" cy="167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BAD711AB-236B-4701-AA1D-8309D8FDFF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37C96B8D-60F2-49A3-96D5-EC864843F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EE7353FE-2249-4AB3-907B-20FE1D5C2C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2FCD0-E7D4-4593-ABA2-A95C74AEB6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3A68E-B8D3-4268-B1A5-E280159061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3A802-3211-4A76-9AAA-DDF35DF0A9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46827E-554C-43BA-AEFB-ECF38EC0FC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42041">
            <a:off x="581025" y="508000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251DE-808D-454B-85CC-81419DEB12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9494">
            <a:off x="508000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2F017-2FD0-4CB1-85C8-860429BCFD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27DBBA-A378-4EDE-9FFC-7E9FA1EFE9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1463" y="1087438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C5B1B5-914E-4A82-BA68-E72BE078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7EACE76A-9E50-4182-9DD1-318A9E656E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3" name="Picture 19">
            <a:extLst>
              <a:ext uri="{FF2B5EF4-FFF2-40B4-BE49-F238E27FC236}">
                <a16:creationId xmlns:a16="http://schemas.microsoft.com/office/drawing/2014/main" id="{01BA9BA2-0201-4564-A18B-62A9C5FA34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>
            <a:extLst>
              <a:ext uri="{FF2B5EF4-FFF2-40B4-BE49-F238E27FC236}">
                <a16:creationId xmlns:a16="http://schemas.microsoft.com/office/drawing/2014/main" id="{ABD5C060-2868-4887-AFD2-EB4B9FDCA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44719-3F71-4C1A-8E8F-4AA250D09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6AAC87-0491-46C6-8059-05AE80381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419987">
            <a:off x="833438" y="354013"/>
            <a:ext cx="987425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E8A859-37C3-41B5-ABAE-590155E1C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596900" y="476250"/>
            <a:ext cx="1035050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A4AE5E-408F-4CFB-9A07-C5575741B4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1597B-6EB3-470C-865F-4FFA899BC0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F632F-73C5-4AA3-8520-9D6D34E286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363" y="1060450"/>
            <a:ext cx="1327150" cy="171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D1CA2C3-2A7F-4879-926C-1811BDBA7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007163">
            <a:off x="979488" y="285750"/>
            <a:ext cx="949325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4F7D1-5A55-4C69-81B6-2C90CD5F31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545742">
            <a:off x="809625" y="331788"/>
            <a:ext cx="97155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F6B69-6915-4EBD-8CC7-02CD9BCA0A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80F30-2460-4859-9096-A5F5D3CE01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9D11A-11C1-435F-A000-2DC98D5B0E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400CA8-3564-45C8-B045-34534B643D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7338" y="1106488"/>
            <a:ext cx="1319212" cy="17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5A929A4F-9558-40B7-B303-B387D00FCAD3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83AAD593-8C1D-4AC0-A5BF-17FF2B60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070600"/>
            <a:ext cx="345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 June 2020 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F4EFBDFE-49EA-449E-BB24-E2D31431D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34018"/>
            <a:ext cx="6408737" cy="95410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528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World Drug Report 2020: Drug use and health consequences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6528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6F87CD28-1EA1-4D6B-8A7B-EAB4FD00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2477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6">
            <a:extLst>
              <a:ext uri="{FF2B5EF4-FFF2-40B4-BE49-F238E27FC236}">
                <a16:creationId xmlns:a16="http://schemas.microsoft.com/office/drawing/2014/main" id="{8DD7ECA5-FBB5-4DD0-9C94-A41654AB0CF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5888"/>
            <a:ext cx="3889375" cy="2089150"/>
            <a:chOff x="251520" y="115888"/>
            <a:chExt cx="3888432" cy="20889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AA2F41-6AD5-4FEC-B195-8A5AD0A46FBD}"/>
                </a:ext>
              </a:extLst>
            </p:cNvPr>
            <p:cNvSpPr/>
            <p:nvPr/>
          </p:nvSpPr>
          <p:spPr>
            <a:xfrm>
              <a:off x="251520" y="115888"/>
              <a:ext cx="3888432" cy="2088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0248" name="Picture 10">
              <a:extLst>
                <a:ext uri="{FF2B5EF4-FFF2-40B4-BE49-F238E27FC236}">
                  <a16:creationId xmlns:a16="http://schemas.microsoft.com/office/drawing/2014/main" id="{3A52DB1F-A618-42FE-B190-1E335D122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3" y="223838"/>
              <a:ext cx="2746375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2">
            <a:extLst>
              <a:ext uri="{FF2B5EF4-FFF2-40B4-BE49-F238E27FC236}">
                <a16:creationId xmlns:a16="http://schemas.microsoft.com/office/drawing/2014/main" id="{52E3951A-5B58-4519-98A4-21081837F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9144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537-1936-45B8-BE68-5D948F46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980728"/>
            <a:ext cx="6270848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Main stimulant drug used, 2018 or latest year</a:t>
            </a:r>
            <a:endParaRPr lang="en-GB" sz="3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E04037-0FA3-45FB-801A-A5CD32526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0" t="1605" r="1295" b="6019"/>
          <a:stretch/>
        </p:blipFill>
        <p:spPr>
          <a:xfrm>
            <a:off x="1827222" y="2276872"/>
            <a:ext cx="731677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4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725D-3566-4AFF-8B59-7EAB896B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D4647D-B41D-4E04-A297-F51711BE3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336" y="2132856"/>
            <a:ext cx="4922152" cy="38495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ECA365-54AD-49FA-A14F-C51613750A0E}"/>
              </a:ext>
            </a:extLst>
          </p:cNvPr>
          <p:cNvSpPr/>
          <p:nvPr/>
        </p:nvSpPr>
        <p:spPr>
          <a:xfrm>
            <a:off x="4326434" y="6309865"/>
            <a:ext cx="5218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UNODC, responses to the annual report questionnaire.</a:t>
            </a:r>
          </a:p>
          <a:p>
            <a:r>
              <a:rPr lang="en-US" sz="800" dirty="0"/>
              <a:t>Note: “Amphetamines” includes the non-medical use of amphetamine, methamphetamine and pharmaceutical stimulants.</a:t>
            </a:r>
            <a:endParaRPr lang="en-GB" sz="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DAB2A-2CC4-44BE-9E5E-843092637CE6}"/>
              </a:ext>
            </a:extLst>
          </p:cNvPr>
          <p:cNvSpPr/>
          <p:nvPr/>
        </p:nvSpPr>
        <p:spPr>
          <a:xfrm>
            <a:off x="179512" y="286312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Use of amphetamines seems to be</a:t>
            </a:r>
          </a:p>
          <a:p>
            <a:r>
              <a:rPr lang="en-US" dirty="0"/>
              <a:t>increasing in North America</a:t>
            </a:r>
          </a:p>
          <a:p>
            <a:endParaRPr lang="en-US" dirty="0"/>
          </a:p>
          <a:p>
            <a:r>
              <a:rPr lang="en-US" dirty="0"/>
              <a:t>Number of people using amphetamines</a:t>
            </a:r>
          </a:p>
          <a:p>
            <a:r>
              <a:rPr lang="en-US" dirty="0"/>
              <a:t>appears stable in Western and Central </a:t>
            </a:r>
          </a:p>
          <a:p>
            <a:r>
              <a:rPr lang="en-US" dirty="0"/>
              <a:t>Europe but the level of  consumption </a:t>
            </a:r>
          </a:p>
          <a:p>
            <a:r>
              <a:rPr lang="en-US" dirty="0"/>
              <a:t>seems to be increasing</a:t>
            </a:r>
          </a:p>
          <a:p>
            <a:endParaRPr lang="en-US" dirty="0"/>
          </a:p>
          <a:p>
            <a:r>
              <a:rPr lang="en-US" dirty="0"/>
              <a:t>Methamphetamine use remains of</a:t>
            </a:r>
          </a:p>
          <a:p>
            <a:r>
              <a:rPr lang="en-US" dirty="0"/>
              <a:t>concern in East and South-East Asia</a:t>
            </a:r>
          </a:p>
          <a:p>
            <a:endParaRPr lang="en-US" dirty="0"/>
          </a:p>
          <a:p>
            <a:r>
              <a:rPr lang="en-US" dirty="0"/>
              <a:t>Wastewater analysis shows an increase</a:t>
            </a:r>
          </a:p>
          <a:p>
            <a:r>
              <a:rPr lang="en-US" dirty="0"/>
              <a:t>in methamphetamine use in Australia</a:t>
            </a:r>
          </a:p>
          <a:p>
            <a:r>
              <a:rPr lang="en-US" dirty="0"/>
              <a:t>and New Zealand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BA142-49D8-4A46-A57E-3CC495553C79}"/>
              </a:ext>
            </a:extLst>
          </p:cNvPr>
          <p:cNvSpPr/>
          <p:nvPr/>
        </p:nvSpPr>
        <p:spPr>
          <a:xfrm>
            <a:off x="2452961" y="79482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Use of amphetamines, especially methamphetamine, is increasing in parts of Asia and North America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269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F512-D36A-45AD-9ACC-CDC46506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124744"/>
            <a:ext cx="7488832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Forms of “ecstasy” have diversified, with a high MDMA content available on the main markets</a:t>
            </a:r>
            <a:endParaRPr lang="en-GB" sz="3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CDB58F-B431-4385-8646-49D3F05BA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27"/>
          <a:stretch/>
        </p:blipFill>
        <p:spPr>
          <a:xfrm>
            <a:off x="1763688" y="2420888"/>
            <a:ext cx="7242272" cy="43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D0D6-49D4-420B-99C7-D6005B41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805501"/>
            <a:ext cx="7056784" cy="12636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Indications of increasing cocaine use in Western and Central Europe and mixed trends in the Americas</a:t>
            </a:r>
            <a:endParaRPr lang="en-GB" sz="3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ACCEC-2A21-4A33-82B5-117B96F3C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1" t="12320"/>
          <a:stretch/>
        </p:blipFill>
        <p:spPr>
          <a:xfrm>
            <a:off x="3310830" y="2708920"/>
            <a:ext cx="5581650" cy="3732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34C253-A195-42FD-947C-7E27457CC52E}"/>
              </a:ext>
            </a:extLst>
          </p:cNvPr>
          <p:cNvSpPr/>
          <p:nvPr/>
        </p:nvSpPr>
        <p:spPr>
          <a:xfrm>
            <a:off x="251520" y="3126391"/>
            <a:ext cx="34766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cocaine is stabilizing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Mixed trends in cocaine use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South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a high prevalence of cocaine use, the quantities of cocaine consumed in Australia and New Zealand are small as use is sporadic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5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44AD-2365-46DD-AFDF-676D78C1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836547"/>
            <a:ext cx="6480720" cy="138747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Trends in the primary drug of concern in drug treatment, by region and selected subregions,</a:t>
            </a:r>
            <a:br>
              <a:rPr lang="en-US" sz="2800" dirty="0"/>
            </a:br>
            <a:r>
              <a:rPr lang="en-US" sz="2800" dirty="0"/>
              <a:t>2003, 2009, 2014 and 2018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535B64-C618-47EC-9E73-051BF5926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72" r="1706" b="2991"/>
          <a:stretch/>
        </p:blipFill>
        <p:spPr>
          <a:xfrm>
            <a:off x="1964530" y="1988840"/>
            <a:ext cx="6453326" cy="30999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535F9B-55C5-4D5C-AE9A-C2EE7C2374A5}"/>
              </a:ext>
            </a:extLst>
          </p:cNvPr>
          <p:cNvSpPr/>
          <p:nvPr/>
        </p:nvSpPr>
        <p:spPr>
          <a:xfrm>
            <a:off x="628650" y="5103674"/>
            <a:ext cx="8172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Availability of and access to treatment services remains limited at the global level, as only one in eight people with drug use disorders receives drug treatment each year.</a:t>
            </a:r>
          </a:p>
          <a:p>
            <a:endParaRPr lang="en-US" dirty="0"/>
          </a:p>
          <a:p>
            <a:r>
              <a:rPr lang="en-US" dirty="0"/>
              <a:t>While one in three drug users is a woman, they continue to account for only one in five or more people in treatment.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41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4507-E394-46D3-8E90-93B881CF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764704"/>
            <a:ext cx="5695950" cy="184418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Drug use accounts for </a:t>
            </a:r>
            <a:br>
              <a:rPr lang="en-US" sz="2800" dirty="0"/>
            </a:br>
            <a:r>
              <a:rPr lang="en-US" sz="2800" dirty="0"/>
              <a:t>42 million DALYs</a:t>
            </a:r>
            <a:br>
              <a:rPr lang="en-US" sz="2800" dirty="0"/>
            </a:br>
            <a:r>
              <a:rPr lang="en-US" sz="2800" dirty="0"/>
              <a:t>58500 deaths </a:t>
            </a:r>
            <a:br>
              <a:rPr lang="en-US" sz="2800" dirty="0"/>
            </a:br>
            <a:r>
              <a:rPr lang="en-US" sz="2800" dirty="0"/>
              <a:t>Opioids account for half of DALYs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65A3A-5C83-474A-B8E8-42C6978B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2" y="2850879"/>
            <a:ext cx="4029078" cy="353377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8ABDD8-8D61-4AF2-90D4-D4DFBA790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850" y="2850879"/>
            <a:ext cx="3945204" cy="35337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A80178-B219-4396-8AB8-2974D947294D}"/>
              </a:ext>
            </a:extLst>
          </p:cNvPr>
          <p:cNvSpPr/>
          <p:nvPr/>
        </p:nvSpPr>
        <p:spPr>
          <a:xfrm>
            <a:off x="1724025" y="6425660"/>
            <a:ext cx="569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Institute for Health Metrics and Evaluation, “Global Burden of Disease Study 2017 (GBD 2017) Data Resources:</a:t>
            </a:r>
          </a:p>
          <a:p>
            <a:r>
              <a:rPr lang="en-US" sz="900" dirty="0"/>
              <a:t>GBD Results Tools”, 2018.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065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6E1B-3ABD-4F9C-8E93-B90FFCDC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641352"/>
            <a:ext cx="5671542" cy="115887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More than 11 million people inject drugs and 1.4 million living with HIV</a:t>
            </a:r>
            <a:endParaRPr lang="en-GB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1DFF4C-92A9-4442-A429-6C4C71D5B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6" t="2700" r="2428"/>
          <a:stretch/>
        </p:blipFill>
        <p:spPr>
          <a:xfrm>
            <a:off x="1719382" y="1973656"/>
            <a:ext cx="7236016" cy="44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585E-3E04-421E-AF76-43A7D5E3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548680"/>
            <a:ext cx="6480720" cy="1584176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Estimated sub-regional prevalence of hepatitis C (HCV) and hepatitis B (HBV) among PWID, 2018</a:t>
            </a:r>
            <a:br>
              <a:rPr lang="en-US" sz="2800" dirty="0"/>
            </a:br>
            <a:r>
              <a:rPr lang="en-US" sz="2800" dirty="0"/>
              <a:t>5.5 million PWID living with HCV</a:t>
            </a:r>
            <a:br>
              <a:rPr lang="en-US" sz="2800" dirty="0"/>
            </a:br>
            <a:r>
              <a:rPr lang="en-US" sz="2800" dirty="0"/>
              <a:t>1.2 million PWID living with HIV and HCV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F5E23D-4516-4C92-A28E-865D9A9A3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7" r="583" b="2518"/>
          <a:stretch/>
        </p:blipFill>
        <p:spPr>
          <a:xfrm>
            <a:off x="2298162" y="2913702"/>
            <a:ext cx="5965546" cy="3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E400-FEFB-424F-8BDF-D99D7710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A800C9-5149-4426-98D5-BC998FCD9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916" y="2021463"/>
            <a:ext cx="4188340" cy="48365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697281-36C1-4E9D-9D9A-593A48ED3F3B}"/>
              </a:ext>
            </a:extLst>
          </p:cNvPr>
          <p:cNvSpPr/>
          <p:nvPr/>
        </p:nvSpPr>
        <p:spPr>
          <a:xfrm>
            <a:off x="2286000" y="980728"/>
            <a:ext cx="6174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More than 11 million people inject drugs and 1.4 million living with HIV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971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6D02-3C65-4025-85AA-1A58D7A6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2016AA-508E-4D0D-AA83-7CEBA0895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" t="2854" r="980" b="3123"/>
          <a:stretch/>
        </p:blipFill>
        <p:spPr>
          <a:xfrm>
            <a:off x="2011210" y="1994960"/>
            <a:ext cx="6017174" cy="44583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E1F8D2-856D-4ACB-A0D0-2D2F143F5525}"/>
              </a:ext>
            </a:extLst>
          </p:cNvPr>
          <p:cNvSpPr/>
          <p:nvPr/>
        </p:nvSpPr>
        <p:spPr>
          <a:xfrm>
            <a:off x="2199754" y="1268760"/>
            <a:ext cx="652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Global numbers of people using drugs 2018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779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95F4-ED4E-4F34-B763-22B3087A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72720F-6FB2-41F2-9E0F-4D72AF71D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762" y="3717032"/>
            <a:ext cx="3229174" cy="27971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CE13AF-58CF-4531-A4C2-BC6BADC9937D}"/>
              </a:ext>
            </a:extLst>
          </p:cNvPr>
          <p:cNvSpPr/>
          <p:nvPr/>
        </p:nvSpPr>
        <p:spPr>
          <a:xfrm>
            <a:off x="647356" y="3136613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Prevalence of drug use and drug use disorders, 2006–2018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60287-069F-482D-B042-6E360CB99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5514"/>
          <a:stretch/>
        </p:blipFill>
        <p:spPr>
          <a:xfrm>
            <a:off x="4542906" y="3909329"/>
            <a:ext cx="3134244" cy="2604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AA7DA7-EB6A-44CB-98A7-37787A72C5D6}"/>
              </a:ext>
            </a:extLst>
          </p:cNvPr>
          <p:cNvSpPr/>
          <p:nvPr/>
        </p:nvSpPr>
        <p:spPr>
          <a:xfrm>
            <a:off x="4777678" y="2951945"/>
            <a:ext cx="3629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Number of people who use drugs and people with drug use disorders, 2006–2018 </a:t>
            </a: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4E795-BAC8-4D87-99BF-FF6088EF8062}"/>
              </a:ext>
            </a:extLst>
          </p:cNvPr>
          <p:cNvSpPr/>
          <p:nvPr/>
        </p:nvSpPr>
        <p:spPr>
          <a:xfrm>
            <a:off x="2491678" y="701902"/>
            <a:ext cx="59150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Drug use has been on the rise - both overall numbers and the proportion of the world’s population</a:t>
            </a:r>
          </a:p>
          <a:p>
            <a:r>
              <a:rPr lang="en-US" sz="2400" dirty="0"/>
              <a:t>Increased far more rapidly in developing countries though more widespread in developed countries </a:t>
            </a:r>
          </a:p>
        </p:txBody>
      </p:sp>
    </p:spTree>
    <p:extLst>
      <p:ext uri="{BB962C8B-B14F-4D97-AF65-F5344CB8AC3E}">
        <p14:creationId xmlns:p14="http://schemas.microsoft.com/office/powerpoint/2010/main" val="417221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ECF3-7699-445D-B6A6-91A3E668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720" y="713469"/>
            <a:ext cx="6258957" cy="74703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Global and regional use of cannabis</a:t>
            </a:r>
            <a:endParaRPr lang="en-GB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9A3E40-DDCC-4FA8-B36D-8B9237CEB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0171" y="2821019"/>
            <a:ext cx="3669190" cy="3932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4E144-7107-4D91-B711-86C68CA88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8" y="2925944"/>
            <a:ext cx="3913237" cy="29016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6B3544-3351-4673-8984-BFC88C8B29DD}"/>
              </a:ext>
            </a:extLst>
          </p:cNvPr>
          <p:cNvSpPr/>
          <p:nvPr/>
        </p:nvSpPr>
        <p:spPr>
          <a:xfrm>
            <a:off x="5518853" y="2029240"/>
            <a:ext cx="3171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Use of cannabis among general</a:t>
            </a:r>
          </a:p>
          <a:p>
            <a:r>
              <a:rPr lang="en-US" sz="1600" dirty="0"/>
              <a:t>population aged 15–64, 2018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FB306-819F-4374-B4A5-4D51881695C3}"/>
              </a:ext>
            </a:extLst>
          </p:cNvPr>
          <p:cNvSpPr/>
          <p:nvPr/>
        </p:nvSpPr>
        <p:spPr>
          <a:xfrm>
            <a:off x="1619672" y="1956839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Use of cannabis among  people aged 15–16, and general population aged  15–64, 2018</a:t>
            </a: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F3D04B-272B-45D9-9920-AA1021516EDB}"/>
              </a:ext>
            </a:extLst>
          </p:cNvPr>
          <p:cNvSpPr/>
          <p:nvPr/>
        </p:nvSpPr>
        <p:spPr>
          <a:xfrm>
            <a:off x="161925" y="6396335"/>
            <a:ext cx="418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UNODC, responses to the annual report questionnaire; and other government reports.</a:t>
            </a:r>
          </a:p>
          <a:p>
            <a:r>
              <a:rPr lang="en-US" sz="800" dirty="0"/>
              <a:t>Note: The estimates of the annual prevalence of use among those aged 15–16 are based on school surveys in most countries and may not be representative of all those.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105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2F8B-6380-47F8-8DD8-CF6F11C4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35D7B5-C47E-4639-8216-3AC1611A4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79"/>
          <a:stretch/>
        </p:blipFill>
        <p:spPr>
          <a:xfrm>
            <a:off x="800099" y="3409950"/>
            <a:ext cx="3262063" cy="3322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5D0F4A-46F5-4688-BCBC-057A453B4033}"/>
              </a:ext>
            </a:extLst>
          </p:cNvPr>
          <p:cNvSpPr/>
          <p:nvPr/>
        </p:nvSpPr>
        <p:spPr>
          <a:xfrm>
            <a:off x="1691680" y="2448069"/>
            <a:ext cx="32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Trends in cannabis use, United States,</a:t>
            </a:r>
          </a:p>
          <a:p>
            <a:r>
              <a:rPr lang="en-US" sz="1600" dirty="0"/>
              <a:t>2002–2018</a:t>
            </a: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EAA99-189A-4AED-8E5E-69FD12D5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01"/>
          <a:stretch/>
        </p:blipFill>
        <p:spPr>
          <a:xfrm>
            <a:off x="4921985" y="2910202"/>
            <a:ext cx="3875667" cy="39477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2DE02C-0CF4-4E29-A68D-E0B81264EA56}"/>
              </a:ext>
            </a:extLst>
          </p:cNvPr>
          <p:cNvSpPr/>
          <p:nvPr/>
        </p:nvSpPr>
        <p:spPr>
          <a:xfrm>
            <a:off x="5148064" y="2032571"/>
            <a:ext cx="308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Trends in cannabis use, by age group,</a:t>
            </a:r>
          </a:p>
          <a:p>
            <a:r>
              <a:rPr lang="en-US" sz="1600" dirty="0"/>
              <a:t>United States, 2002–2018</a:t>
            </a: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26510-9BC8-4E87-A7EA-1AA665B36374}"/>
              </a:ext>
            </a:extLst>
          </p:cNvPr>
          <p:cNvSpPr/>
          <p:nvPr/>
        </p:nvSpPr>
        <p:spPr>
          <a:xfrm>
            <a:off x="2286000" y="908720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Cannabis use in the Americas has been increasing over the past decade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5010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8D12-3214-41FB-AC93-35963291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B8F9A4-6F6B-4284-A317-AF87447FE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29000"/>
            <a:ext cx="3204914" cy="3392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70A68-21AA-4B40-A894-C4A08725E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5" b="3765"/>
          <a:stretch/>
        </p:blipFill>
        <p:spPr>
          <a:xfrm>
            <a:off x="5086600" y="3451444"/>
            <a:ext cx="3204914" cy="3236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1DB627-E954-4518-BA7C-558DDDDEE25A}"/>
              </a:ext>
            </a:extLst>
          </p:cNvPr>
          <p:cNvSpPr/>
          <p:nvPr/>
        </p:nvSpPr>
        <p:spPr>
          <a:xfrm>
            <a:off x="1367086" y="2810515"/>
            <a:ext cx="320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Trends in cannabis use, Uruguay,</a:t>
            </a:r>
          </a:p>
          <a:p>
            <a:r>
              <a:rPr lang="en-US" sz="1600" dirty="0"/>
              <a:t>2001–2018</a:t>
            </a:r>
            <a:endParaRPr lang="en-GB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B260F-5551-436D-9184-6006CC90752A}"/>
              </a:ext>
            </a:extLst>
          </p:cNvPr>
          <p:cNvSpPr/>
          <p:nvPr/>
        </p:nvSpPr>
        <p:spPr>
          <a:xfrm>
            <a:off x="5086600" y="247798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Cannabis use, by gender and age</a:t>
            </a:r>
          </a:p>
          <a:p>
            <a:r>
              <a:rPr lang="en-US" sz="1600" dirty="0"/>
              <a:t>group, </a:t>
            </a:r>
            <a:r>
              <a:rPr lang="en-US" sz="1600" dirty="0" err="1"/>
              <a:t>Plurinational</a:t>
            </a:r>
            <a:r>
              <a:rPr lang="en-US" sz="1600" dirty="0"/>
              <a:t> State of Bolivia,</a:t>
            </a:r>
          </a:p>
          <a:p>
            <a:r>
              <a:rPr lang="en-US" sz="1600" dirty="0"/>
              <a:t>2018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52783-15E6-4DF3-AB14-D558A18E71D6}"/>
              </a:ext>
            </a:extLst>
          </p:cNvPr>
          <p:cNvSpPr/>
          <p:nvPr/>
        </p:nvSpPr>
        <p:spPr>
          <a:xfrm>
            <a:off x="2476103" y="1052736"/>
            <a:ext cx="5315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Cannabis use in South America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529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9D87-451E-4B14-9407-7994186D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B75D2-2408-4DCE-BA52-310CC015B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08"/>
          <a:stretch/>
        </p:blipFill>
        <p:spPr>
          <a:xfrm>
            <a:off x="284551" y="3429000"/>
            <a:ext cx="8463913" cy="31683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8C7AA-9C32-4194-B956-D1E3EE7D5AE4}"/>
              </a:ext>
            </a:extLst>
          </p:cNvPr>
          <p:cNvSpPr/>
          <p:nvPr/>
        </p:nvSpPr>
        <p:spPr>
          <a:xfrm>
            <a:off x="1259632" y="2874422"/>
            <a:ext cx="7394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Trends in cannabis use, selected countries in Western and Central Europe, 2004–2018</a:t>
            </a: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31959-91C3-4090-9581-80C4EDF09D30}"/>
              </a:ext>
            </a:extLst>
          </p:cNvPr>
          <p:cNvSpPr/>
          <p:nvPr/>
        </p:nvSpPr>
        <p:spPr>
          <a:xfrm>
            <a:off x="2483768" y="703746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Cannabis use in Western and Central</a:t>
            </a:r>
            <a:br>
              <a:rPr lang="en-US" sz="3200" dirty="0"/>
            </a:br>
            <a:r>
              <a:rPr lang="en-US" sz="3200" dirty="0"/>
              <a:t>Europe is increasing, in particular in</a:t>
            </a:r>
            <a:br>
              <a:rPr lang="en-US" sz="3200" dirty="0"/>
            </a:br>
            <a:r>
              <a:rPr lang="en-US" sz="3200" dirty="0"/>
              <a:t>some countries with large populations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57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1A4A-7B9B-4B98-9168-71A52E55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092" y="895649"/>
            <a:ext cx="6264696" cy="1075868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Opioids cause the greatest harm to the health of users</a:t>
            </a:r>
            <a:br>
              <a:rPr lang="en-US" sz="3200" dirty="0"/>
            </a:br>
            <a:endParaRPr lang="en-GB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4323F5-B385-4459-96DC-BE1F755F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9" t="693" r="1" b="1027"/>
          <a:stretch/>
        </p:blipFill>
        <p:spPr>
          <a:xfrm>
            <a:off x="431232" y="2963165"/>
            <a:ext cx="3817039" cy="3667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E8821B-E21C-4A32-B5E6-A85D5702F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" t="6353" r="3479" b="1092"/>
          <a:stretch/>
        </p:blipFill>
        <p:spPr>
          <a:xfrm>
            <a:off x="5148064" y="2677064"/>
            <a:ext cx="3750102" cy="3866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FE3A98-F24D-409E-A36F-62C018D18F9A}"/>
              </a:ext>
            </a:extLst>
          </p:cNvPr>
          <p:cNvSpPr/>
          <p:nvPr/>
        </p:nvSpPr>
        <p:spPr>
          <a:xfrm>
            <a:off x="3419872" y="652279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Source: UNODC, responses to the annual report questionnaire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27D188-5551-4F02-AAF8-BA9BEC7D6724}"/>
              </a:ext>
            </a:extLst>
          </p:cNvPr>
          <p:cNvSpPr/>
          <p:nvPr/>
        </p:nvSpPr>
        <p:spPr>
          <a:xfrm>
            <a:off x="2138350" y="2307732"/>
            <a:ext cx="6667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Use of opioids and opiates, by region and subregion, 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390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164B-0693-4B32-A18B-28BF0C4F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6AD4A0-9D68-4F20-80A0-FDCD4AC4A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" t="1428" r="3473" b="4573"/>
          <a:stretch/>
        </p:blipFill>
        <p:spPr>
          <a:xfrm>
            <a:off x="1691680" y="2260601"/>
            <a:ext cx="7229475" cy="45973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7A3970-9597-4035-A2CA-18B243B5632C}"/>
              </a:ext>
            </a:extLst>
          </p:cNvPr>
          <p:cNvSpPr/>
          <p:nvPr/>
        </p:nvSpPr>
        <p:spPr>
          <a:xfrm>
            <a:off x="2286000" y="980728"/>
            <a:ext cx="6462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Most commonly used opioid, 2018 or latest available data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8197361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DR_Presentation_Template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World Drug Report 2017">
      <a:dk1>
        <a:sysClr val="windowText" lastClr="000000"/>
      </a:dk1>
      <a:lt1>
        <a:srgbClr val="000000"/>
      </a:lt1>
      <a:dk2>
        <a:srgbClr val="F8EC1A"/>
      </a:dk2>
      <a:lt2>
        <a:srgbClr val="C31924"/>
      </a:lt2>
      <a:accent1>
        <a:srgbClr val="BCD233"/>
      </a:accent1>
      <a:accent2>
        <a:srgbClr val="0BA1E2"/>
      </a:accent2>
      <a:accent3>
        <a:srgbClr val="C60086"/>
      </a:accent3>
      <a:accent4>
        <a:srgbClr val="FCF552"/>
      </a:accent4>
      <a:accent5>
        <a:srgbClr val="CA4D3A"/>
      </a:accent5>
      <a:accent6>
        <a:srgbClr val="CEDE7C"/>
      </a:accent6>
      <a:hlink>
        <a:srgbClr val="7EBEED"/>
      </a:hlink>
      <a:folHlink>
        <a:srgbClr val="CC4799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12204</TotalTime>
  <Words>609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Arial</vt:lpstr>
      <vt:lpstr>Calibri Light</vt:lpstr>
      <vt:lpstr>Arial Unicode MS</vt:lpstr>
      <vt:lpstr>1_Custom Design</vt:lpstr>
      <vt:lpstr>6_Custom Design</vt:lpstr>
      <vt:lpstr>WDR_Presentation_Template</vt:lpstr>
      <vt:lpstr>3_Custom Design</vt:lpstr>
      <vt:lpstr>2_Custom Design</vt:lpstr>
      <vt:lpstr>4_Custom Design</vt:lpstr>
      <vt:lpstr>PowerPoint Presentation</vt:lpstr>
      <vt:lpstr>PowerPoint Presentation</vt:lpstr>
      <vt:lpstr>PowerPoint Presentation</vt:lpstr>
      <vt:lpstr>Global and regional use of cannabis</vt:lpstr>
      <vt:lpstr>PowerPoint Presentation</vt:lpstr>
      <vt:lpstr>PowerPoint Presentation</vt:lpstr>
      <vt:lpstr>PowerPoint Presentation</vt:lpstr>
      <vt:lpstr>Opioids cause the greatest harm to the health of users </vt:lpstr>
      <vt:lpstr>PowerPoint Presentation</vt:lpstr>
      <vt:lpstr>Main stimulant drug used, 2018 or latest year</vt:lpstr>
      <vt:lpstr>PowerPoint Presentation</vt:lpstr>
      <vt:lpstr>Forms of “ecstasy” have diversified, with a high MDMA content available on the main markets</vt:lpstr>
      <vt:lpstr>Indications of increasing cocaine use in Western and Central Europe and mixed trends in the Americas</vt:lpstr>
      <vt:lpstr>Trends in the primary drug of concern in drug treatment, by region and selected subregions, 2003, 2009, 2014 and 2018</vt:lpstr>
      <vt:lpstr>Drug use accounts for  42 million DALYs 58500 deaths  Opioids account for half of DALYs</vt:lpstr>
      <vt:lpstr>More than 11 million people inject drugs and 1.4 million living with HIV</vt:lpstr>
      <vt:lpstr>Estimated sub-regional prevalence of hepatitis C (HCV) and hepatitis B (HBV) among PWID, 2018 5.5 million PWID living with HCV 1.2 million PWID living with HIV and HCV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</dc:creator>
  <cp:lastModifiedBy>Kamran Niaz</cp:lastModifiedBy>
  <cp:revision>392</cp:revision>
  <cp:lastPrinted>2016-06-21T16:25:10Z</cp:lastPrinted>
  <dcterms:created xsi:type="dcterms:W3CDTF">2015-06-17T16:12:08Z</dcterms:created>
  <dcterms:modified xsi:type="dcterms:W3CDTF">2020-06-24T09:19:12Z</dcterms:modified>
</cp:coreProperties>
</file>